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1" r:id="rId9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309B-7B63-4AED-B39D-B12843257CF9}" type="datetimeFigureOut">
              <a:rPr lang="de-DE" smtClean="0"/>
              <a:t>31.08.2019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C44C-939B-4EA3-A6F0-ABE5ED2E6D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868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309B-7B63-4AED-B39D-B12843257CF9}" type="datetimeFigureOut">
              <a:rPr lang="de-DE" smtClean="0"/>
              <a:t>31.08.2019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C44C-939B-4EA3-A6F0-ABE5ED2E6D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978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309B-7B63-4AED-B39D-B12843257CF9}" type="datetimeFigureOut">
              <a:rPr lang="de-DE" smtClean="0"/>
              <a:t>31.08.2019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C44C-939B-4EA3-A6F0-ABE5ED2E6D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92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309B-7B63-4AED-B39D-B12843257CF9}" type="datetimeFigureOut">
              <a:rPr lang="de-DE" smtClean="0"/>
              <a:t>31.08.2019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C44C-939B-4EA3-A6F0-ABE5ED2E6D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25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309B-7B63-4AED-B39D-B12843257CF9}" type="datetimeFigureOut">
              <a:rPr lang="de-DE" smtClean="0"/>
              <a:t>31.08.2019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C44C-939B-4EA3-A6F0-ABE5ED2E6D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26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309B-7B63-4AED-B39D-B12843257CF9}" type="datetimeFigureOut">
              <a:rPr lang="de-DE" smtClean="0"/>
              <a:t>31.08.2019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C44C-939B-4EA3-A6F0-ABE5ED2E6D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830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309B-7B63-4AED-B39D-B12843257CF9}" type="datetimeFigureOut">
              <a:rPr lang="de-DE" smtClean="0"/>
              <a:t>31.08.2019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C44C-939B-4EA3-A6F0-ABE5ED2E6D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308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309B-7B63-4AED-B39D-B12843257CF9}" type="datetimeFigureOut">
              <a:rPr lang="de-DE" smtClean="0"/>
              <a:t>31.08.2019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C44C-939B-4EA3-A6F0-ABE5ED2E6D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858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309B-7B63-4AED-B39D-B12843257CF9}" type="datetimeFigureOut">
              <a:rPr lang="de-DE" smtClean="0"/>
              <a:t>31.08.2019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C44C-939B-4EA3-A6F0-ABE5ED2E6D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8638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309B-7B63-4AED-B39D-B12843257CF9}" type="datetimeFigureOut">
              <a:rPr lang="de-DE" smtClean="0"/>
              <a:t>31.08.2019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C44C-939B-4EA3-A6F0-ABE5ED2E6D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26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1309B-7B63-4AED-B39D-B12843257CF9}" type="datetimeFigureOut">
              <a:rPr lang="de-DE" smtClean="0"/>
              <a:t>31.08.2019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0C44C-939B-4EA3-A6F0-ABE5ED2E6D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13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1309B-7B63-4AED-B39D-B12843257CF9}" type="datetimeFigureOut">
              <a:rPr lang="de-DE" smtClean="0"/>
              <a:t>31.08.2019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0C44C-939B-4EA3-A6F0-ABE5ED2E6DC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051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Frankreichaustausch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Besuch der deutschen Gruppe in Vincennes vom 23.9.-30.09.2019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7333"/>
            <a:ext cx="1360627" cy="13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25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5616624" cy="1470025"/>
          </a:xfrm>
        </p:spPr>
        <p:txBody>
          <a:bodyPr/>
          <a:lstStyle/>
          <a:p>
            <a:r>
              <a:rPr lang="de-DE" dirty="0"/>
              <a:t>Frankreichaustausch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284984"/>
            <a:ext cx="6400800" cy="2353816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7333"/>
            <a:ext cx="1360627" cy="132405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25075" cy="787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733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87858"/>
            <a:ext cx="8229600" cy="1143000"/>
          </a:xfrm>
        </p:spPr>
        <p:txBody>
          <a:bodyPr/>
          <a:lstStyle/>
          <a:p>
            <a:pPr algn="l"/>
            <a:r>
              <a:rPr lang="de-DE" i="1" dirty="0"/>
              <a:t>Programm</a:t>
            </a: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tx2"/>
                </a:solidFill>
              </a:rPr>
              <a:t>Montag</a:t>
            </a:r>
            <a:r>
              <a:rPr lang="de-DE" dirty="0"/>
              <a:t>: 	Treffpunkt </a:t>
            </a:r>
            <a:r>
              <a:rPr lang="de-DE" b="1" dirty="0"/>
              <a:t>8.00 Uhr </a:t>
            </a:r>
          </a:p>
          <a:p>
            <a:pPr marL="0" indent="0">
              <a:buNone/>
            </a:pPr>
            <a:r>
              <a:rPr lang="de-DE" dirty="0"/>
              <a:t>		am </a:t>
            </a:r>
            <a:r>
              <a:rPr lang="de-DE" b="1" dirty="0"/>
              <a:t>WBG Parkplatz</a:t>
            </a:r>
          </a:p>
          <a:p>
            <a:pPr marL="0" indent="0">
              <a:buNone/>
            </a:pPr>
            <a:r>
              <a:rPr lang="de-DE" b="1" dirty="0"/>
              <a:t>		Ankunft ca. 16.30 Uhr :</a:t>
            </a:r>
          </a:p>
          <a:p>
            <a:pPr marL="0" indent="0">
              <a:buNone/>
            </a:pPr>
            <a:r>
              <a:rPr lang="de-DE" b="1" dirty="0"/>
              <a:t>		Empfang im Rathaus von Vincennes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>
                <a:solidFill>
                  <a:schemeClr val="tx2"/>
                </a:solidFill>
              </a:rPr>
              <a:t>Dienstag</a:t>
            </a:r>
            <a:r>
              <a:rPr lang="de-DE" b="1" dirty="0"/>
              <a:t>:  Schnuppertag in der </a:t>
            </a:r>
          </a:p>
          <a:p>
            <a:pPr marL="0" indent="0">
              <a:buNone/>
            </a:pPr>
            <a:r>
              <a:rPr lang="de-DE" b="1" dirty="0"/>
              <a:t>		französischen Schule (Unterricht und 		Workshops)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7333"/>
            <a:ext cx="1360627" cy="13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08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E09615D-24FD-4086-87D4-3BC6FF4383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3919"/>
            <a:ext cx="6486800" cy="6861919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D1987F-8813-4F4A-BE57-BB00FB4F081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3"/>
          <a:stretch/>
        </p:blipFill>
        <p:spPr>
          <a:xfrm flipH="1">
            <a:off x="-3" y="-3919"/>
            <a:ext cx="9144001" cy="68619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23383" y="918103"/>
            <a:ext cx="3629796" cy="1090538"/>
          </a:xfrm>
        </p:spPr>
        <p:txBody>
          <a:bodyPr>
            <a:normAutofit/>
          </a:bodyPr>
          <a:lstStyle/>
          <a:p>
            <a:r>
              <a:rPr lang="de-DE" sz="2700" i="1">
                <a:solidFill>
                  <a:srgbClr val="000000"/>
                </a:solidFill>
              </a:rPr>
              <a:t>Programm</a:t>
            </a:r>
          </a:p>
        </p:txBody>
      </p:sp>
      <p:sp>
        <p:nvSpPr>
          <p:cNvPr id="18" name="Freeform 67">
            <a:extLst>
              <a:ext uri="{FF2B5EF4-FFF2-40B4-BE49-F238E27FC236}">
                <a16:creationId xmlns:a16="http://schemas.microsoft.com/office/drawing/2014/main" id="{68C00EAE-4816-44D0-8DA9-3F070179BA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51491"/>
            <a:ext cx="3243983" cy="2706509"/>
          </a:xfrm>
          <a:custGeom>
            <a:avLst/>
            <a:gdLst>
              <a:gd name="connsiteX0" fmla="*/ 1465277 w 3242130"/>
              <a:gd name="connsiteY0" fmla="*/ 0 h 2704964"/>
              <a:gd name="connsiteX1" fmla="*/ 3242130 w 3242130"/>
              <a:gd name="connsiteY1" fmla="*/ 1776853 h 2704964"/>
              <a:gd name="connsiteX2" fmla="*/ 3027674 w 3242130"/>
              <a:gd name="connsiteY2" fmla="*/ 2623807 h 2704964"/>
              <a:gd name="connsiteX3" fmla="*/ 2978369 w 3242130"/>
              <a:gd name="connsiteY3" fmla="*/ 2704964 h 2704964"/>
              <a:gd name="connsiteX4" fmla="*/ 0 w 3242130"/>
              <a:gd name="connsiteY4" fmla="*/ 2704964 h 2704964"/>
              <a:gd name="connsiteX5" fmla="*/ 0 w 3242130"/>
              <a:gd name="connsiteY5" fmla="*/ 772542 h 2704964"/>
              <a:gd name="connsiteX6" fmla="*/ 94171 w 3242130"/>
              <a:gd name="connsiteY6" fmla="*/ 646610 h 2704964"/>
              <a:gd name="connsiteX7" fmla="*/ 1465277 w 3242130"/>
              <a:gd name="connsiteY7" fmla="*/ 0 h 2704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42130" h="2704964">
                <a:moveTo>
                  <a:pt x="1465277" y="0"/>
                </a:moveTo>
                <a:cubicBezTo>
                  <a:pt x="2446606" y="0"/>
                  <a:pt x="3242130" y="795524"/>
                  <a:pt x="3242130" y="1776853"/>
                </a:cubicBezTo>
                <a:cubicBezTo>
                  <a:pt x="3242130" y="2083519"/>
                  <a:pt x="3164442" y="2372039"/>
                  <a:pt x="3027674" y="2623807"/>
                </a:cubicBezTo>
                <a:lnTo>
                  <a:pt x="2978369" y="2704964"/>
                </a:lnTo>
                <a:lnTo>
                  <a:pt x="0" y="2704964"/>
                </a:lnTo>
                <a:lnTo>
                  <a:pt x="0" y="772542"/>
                </a:lnTo>
                <a:lnTo>
                  <a:pt x="94171" y="646610"/>
                </a:lnTo>
                <a:cubicBezTo>
                  <a:pt x="420072" y="251709"/>
                  <a:pt x="913280" y="0"/>
                  <a:pt x="1465277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>
          <a:xfrm>
            <a:off x="6181015" y="2256040"/>
            <a:ext cx="2472164" cy="304960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1500" b="1" dirty="0">
                <a:solidFill>
                  <a:srgbClr val="000000"/>
                </a:solidFill>
              </a:rPr>
              <a:t>Mittwoch</a:t>
            </a:r>
            <a:r>
              <a:rPr lang="de-DE" sz="1500" dirty="0">
                <a:solidFill>
                  <a:srgbClr val="000000"/>
                </a:solidFill>
              </a:rPr>
              <a:t>: 	</a:t>
            </a:r>
            <a:r>
              <a:rPr lang="de-DE" sz="1500" dirty="0" err="1">
                <a:solidFill>
                  <a:srgbClr val="000000"/>
                </a:solidFill>
              </a:rPr>
              <a:t>Endeckungsreise</a:t>
            </a:r>
            <a:r>
              <a:rPr lang="de-DE" sz="1500" dirty="0">
                <a:solidFill>
                  <a:srgbClr val="000000"/>
                </a:solidFill>
              </a:rPr>
              <a:t> </a:t>
            </a:r>
          </a:p>
          <a:p>
            <a:pPr marL="0" indent="0">
              <a:buNone/>
            </a:pPr>
            <a:r>
              <a:rPr lang="de-DE" sz="1500" dirty="0">
                <a:solidFill>
                  <a:srgbClr val="000000"/>
                </a:solidFill>
              </a:rPr>
              <a:t>in das Künstlerdorf </a:t>
            </a:r>
            <a:r>
              <a:rPr lang="de-DE" sz="1500" b="1" dirty="0" err="1">
                <a:solidFill>
                  <a:srgbClr val="000000"/>
                </a:solidFill>
              </a:rPr>
              <a:t>Giverny</a:t>
            </a:r>
            <a:r>
              <a:rPr lang="de-DE" sz="1500" dirty="0">
                <a:solidFill>
                  <a:srgbClr val="000000"/>
                </a:solidFill>
              </a:rPr>
              <a:t> im Norden von Paris</a:t>
            </a:r>
            <a:r>
              <a:rPr lang="de-DE" sz="1500" i="1" dirty="0">
                <a:solidFill>
                  <a:srgbClr val="000000"/>
                </a:solidFill>
              </a:rPr>
              <a:t> </a:t>
            </a:r>
            <a:r>
              <a:rPr lang="de-DE" sz="1500" dirty="0">
                <a:solidFill>
                  <a:srgbClr val="000000"/>
                </a:solidFill>
              </a:rPr>
              <a:t> als Vorbereitung für die Museen am Donnerstag.</a:t>
            </a:r>
          </a:p>
          <a:p>
            <a:pPr marL="0" indent="0">
              <a:buNone/>
            </a:pPr>
            <a:endParaRPr lang="de-DE" sz="15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de-DE" sz="1500" b="1" dirty="0">
                <a:solidFill>
                  <a:srgbClr val="000000"/>
                </a:solidFill>
              </a:rPr>
              <a:t>Donnerstag:  Paris I</a:t>
            </a:r>
          </a:p>
          <a:p>
            <a:pPr marL="0" indent="0">
              <a:buNone/>
            </a:pPr>
            <a:r>
              <a:rPr lang="de-DE" sz="1500" b="1" dirty="0">
                <a:solidFill>
                  <a:srgbClr val="000000"/>
                </a:solidFill>
              </a:rPr>
              <a:t>Musée d‘Orsay</a:t>
            </a:r>
          </a:p>
          <a:p>
            <a:pPr marL="0" indent="0">
              <a:buNone/>
            </a:pPr>
            <a:r>
              <a:rPr lang="de-DE" sz="1500" b="1" dirty="0" err="1">
                <a:solidFill>
                  <a:srgbClr val="000000"/>
                </a:solidFill>
              </a:rPr>
              <a:t>Nymphéas</a:t>
            </a:r>
            <a:endParaRPr lang="de-DE" sz="1500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de-DE" sz="1500" b="1" dirty="0">
              <a:solidFill>
                <a:srgbClr val="00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5391212-5277-4C05-9E96-E724C96113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6777" y="2817257"/>
            <a:ext cx="2866978" cy="286697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Freeform 65">
            <a:extLst>
              <a:ext uri="{FF2B5EF4-FFF2-40B4-BE49-F238E27FC236}">
                <a16:creationId xmlns:a16="http://schemas.microsoft.com/office/drawing/2014/main" id="{0B331F10-0144-4133-AB48-EDEFB35465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963"/>
            <a:ext cx="4093259" cy="3467887"/>
          </a:xfrm>
          <a:custGeom>
            <a:avLst/>
            <a:gdLst>
              <a:gd name="connsiteX0" fmla="*/ 0 w 4090921"/>
              <a:gd name="connsiteY0" fmla="*/ 0 h 3465906"/>
              <a:gd name="connsiteX1" fmla="*/ 3746474 w 4090921"/>
              <a:gd name="connsiteY1" fmla="*/ 0 h 3465906"/>
              <a:gd name="connsiteX2" fmla="*/ 3817144 w 4090921"/>
              <a:gd name="connsiteY2" fmla="*/ 116327 h 3465906"/>
              <a:gd name="connsiteX3" fmla="*/ 4090921 w 4090921"/>
              <a:gd name="connsiteY3" fmla="*/ 1197557 h 3465906"/>
              <a:gd name="connsiteX4" fmla="*/ 1822572 w 4090921"/>
              <a:gd name="connsiteY4" fmla="*/ 3465906 h 3465906"/>
              <a:gd name="connsiteX5" fmla="*/ 72204 w 4090921"/>
              <a:gd name="connsiteY5" fmla="*/ 2640438 h 3465906"/>
              <a:gd name="connsiteX6" fmla="*/ 0 w 4090921"/>
              <a:gd name="connsiteY6" fmla="*/ 2543882 h 3465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90921" h="3465906">
                <a:moveTo>
                  <a:pt x="0" y="0"/>
                </a:moveTo>
                <a:lnTo>
                  <a:pt x="3746474" y="0"/>
                </a:lnTo>
                <a:lnTo>
                  <a:pt x="3817144" y="116327"/>
                </a:lnTo>
                <a:cubicBezTo>
                  <a:pt x="3991744" y="437737"/>
                  <a:pt x="4090921" y="806065"/>
                  <a:pt x="4090921" y="1197557"/>
                </a:cubicBezTo>
                <a:cubicBezTo>
                  <a:pt x="4090921" y="2450332"/>
                  <a:pt x="3075348" y="3465906"/>
                  <a:pt x="1822572" y="3465906"/>
                </a:cubicBezTo>
                <a:cubicBezTo>
                  <a:pt x="1117886" y="3465906"/>
                  <a:pt x="488252" y="3144572"/>
                  <a:pt x="72204" y="2640438"/>
                </a:cubicBezTo>
                <a:lnTo>
                  <a:pt x="0" y="2543882"/>
                </a:ln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B37C263-01B4-6A4D-96B0-AF8C659480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7496" r="12899" b="4"/>
          <a:stretch/>
        </p:blipFill>
        <p:spPr>
          <a:xfrm>
            <a:off x="20" y="4305680"/>
            <a:ext cx="3085185" cy="2548533"/>
          </a:xfrm>
          <a:custGeom>
            <a:avLst/>
            <a:gdLst>
              <a:gd name="connsiteX0" fmla="*/ 1464476 w 3083442"/>
              <a:gd name="connsiteY0" fmla="*/ 0 h 2547077"/>
              <a:gd name="connsiteX1" fmla="*/ 3083442 w 3083442"/>
              <a:gd name="connsiteY1" fmla="*/ 1618966 h 2547077"/>
              <a:gd name="connsiteX2" fmla="*/ 2806948 w 3083442"/>
              <a:gd name="connsiteY2" fmla="*/ 2524145 h 2547077"/>
              <a:gd name="connsiteX3" fmla="*/ 2789800 w 3083442"/>
              <a:gd name="connsiteY3" fmla="*/ 2547077 h 2547077"/>
              <a:gd name="connsiteX4" fmla="*/ 139152 w 3083442"/>
              <a:gd name="connsiteY4" fmla="*/ 2547077 h 2547077"/>
              <a:gd name="connsiteX5" fmla="*/ 122004 w 3083442"/>
              <a:gd name="connsiteY5" fmla="*/ 2524145 h 2547077"/>
              <a:gd name="connsiteX6" fmla="*/ 40911 w 3083442"/>
              <a:gd name="connsiteY6" fmla="*/ 2390661 h 2547077"/>
              <a:gd name="connsiteX7" fmla="*/ 0 w 3083442"/>
              <a:gd name="connsiteY7" fmla="*/ 2305737 h 2547077"/>
              <a:gd name="connsiteX8" fmla="*/ 0 w 3083442"/>
              <a:gd name="connsiteY8" fmla="*/ 932195 h 2547077"/>
              <a:gd name="connsiteX9" fmla="*/ 40911 w 3083442"/>
              <a:gd name="connsiteY9" fmla="*/ 847271 h 2547077"/>
              <a:gd name="connsiteX10" fmla="*/ 1464476 w 3083442"/>
              <a:gd name="connsiteY10" fmla="*/ 0 h 254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83442" h="2547077">
                <a:moveTo>
                  <a:pt x="1464476" y="0"/>
                </a:moveTo>
                <a:cubicBezTo>
                  <a:pt x="2358607" y="0"/>
                  <a:pt x="3083442" y="724836"/>
                  <a:pt x="3083442" y="1618966"/>
                </a:cubicBezTo>
                <a:cubicBezTo>
                  <a:pt x="3083442" y="1954265"/>
                  <a:pt x="2981512" y="2265757"/>
                  <a:pt x="2806948" y="2524145"/>
                </a:cubicBezTo>
                <a:lnTo>
                  <a:pt x="2789800" y="2547077"/>
                </a:lnTo>
                <a:lnTo>
                  <a:pt x="139152" y="2547077"/>
                </a:lnTo>
                <a:lnTo>
                  <a:pt x="122004" y="2524145"/>
                </a:lnTo>
                <a:cubicBezTo>
                  <a:pt x="92910" y="2481081"/>
                  <a:pt x="65834" y="2436541"/>
                  <a:pt x="40911" y="2390661"/>
                </a:cubicBezTo>
                <a:lnTo>
                  <a:pt x="0" y="2305737"/>
                </a:lnTo>
                <a:lnTo>
                  <a:pt x="0" y="932195"/>
                </a:lnTo>
                <a:lnTo>
                  <a:pt x="40911" y="847271"/>
                </a:lnTo>
                <a:cubicBezTo>
                  <a:pt x="315065" y="342598"/>
                  <a:pt x="849762" y="0"/>
                  <a:pt x="146447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B55DBC9E-A59D-8648-92F3-82D602EBB21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1" b="1"/>
          <a:stretch/>
        </p:blipFill>
        <p:spPr>
          <a:xfrm>
            <a:off x="3521834" y="2966567"/>
            <a:ext cx="2556863" cy="2556863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6" r="-3" b="11202"/>
          <a:stretch/>
        </p:blipFill>
        <p:spPr>
          <a:xfrm>
            <a:off x="1" y="-9668"/>
            <a:ext cx="3945364" cy="3319992"/>
          </a:xfrm>
          <a:custGeom>
            <a:avLst/>
            <a:gdLst>
              <a:gd name="connsiteX0" fmla="*/ 73119 w 3943111"/>
              <a:gd name="connsiteY0" fmla="*/ 0 h 3318096"/>
              <a:gd name="connsiteX1" fmla="*/ 3572026 w 3943111"/>
              <a:gd name="connsiteY1" fmla="*/ 0 h 3318096"/>
              <a:gd name="connsiteX2" fmla="*/ 3580957 w 3943111"/>
              <a:gd name="connsiteY2" fmla="*/ 11944 h 3318096"/>
              <a:gd name="connsiteX3" fmla="*/ 3943111 w 3943111"/>
              <a:gd name="connsiteY3" fmla="*/ 1197557 h 3318096"/>
              <a:gd name="connsiteX4" fmla="*/ 1822572 w 3943111"/>
              <a:gd name="connsiteY4" fmla="*/ 3318096 h 3318096"/>
              <a:gd name="connsiteX5" fmla="*/ 64188 w 3943111"/>
              <a:gd name="connsiteY5" fmla="*/ 2383171 h 3318096"/>
              <a:gd name="connsiteX6" fmla="*/ 0 w 3943111"/>
              <a:gd name="connsiteY6" fmla="*/ 2277515 h 3318096"/>
              <a:gd name="connsiteX7" fmla="*/ 0 w 3943111"/>
              <a:gd name="connsiteY7" fmla="*/ 117600 h 3318096"/>
              <a:gd name="connsiteX8" fmla="*/ 64188 w 3943111"/>
              <a:gd name="connsiteY8" fmla="*/ 11944 h 3318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43111" h="3318096">
                <a:moveTo>
                  <a:pt x="73119" y="0"/>
                </a:moveTo>
                <a:lnTo>
                  <a:pt x="3572026" y="0"/>
                </a:lnTo>
                <a:lnTo>
                  <a:pt x="3580957" y="11944"/>
                </a:lnTo>
                <a:cubicBezTo>
                  <a:pt x="3809602" y="350384"/>
                  <a:pt x="3943111" y="758379"/>
                  <a:pt x="3943111" y="1197557"/>
                </a:cubicBezTo>
                <a:cubicBezTo>
                  <a:pt x="3943111" y="2368699"/>
                  <a:pt x="2993714" y="3318096"/>
                  <a:pt x="1822572" y="3318096"/>
                </a:cubicBezTo>
                <a:cubicBezTo>
                  <a:pt x="1090609" y="3318096"/>
                  <a:pt x="445264" y="2947238"/>
                  <a:pt x="64188" y="2383171"/>
                </a:cubicBezTo>
                <a:lnTo>
                  <a:pt x="0" y="2277515"/>
                </a:lnTo>
                <a:lnTo>
                  <a:pt x="0" y="117600"/>
                </a:lnTo>
                <a:lnTo>
                  <a:pt x="64188" y="11944"/>
                </a:ln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499618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87858"/>
            <a:ext cx="8229600" cy="1143000"/>
          </a:xfrm>
        </p:spPr>
        <p:txBody>
          <a:bodyPr/>
          <a:lstStyle/>
          <a:p>
            <a:pPr algn="l"/>
            <a:r>
              <a:rPr lang="de-DE" i="1" dirty="0"/>
              <a:t>Programm</a:t>
            </a: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>
                <a:solidFill>
                  <a:schemeClr val="tx2"/>
                </a:solidFill>
              </a:rPr>
              <a:t>Freitag	</a:t>
            </a:r>
            <a:r>
              <a:rPr lang="de-DE" dirty="0"/>
              <a:t>: 	Louvre</a:t>
            </a:r>
          </a:p>
          <a:p>
            <a:pPr marL="0" indent="0">
              <a:buNone/>
            </a:pPr>
            <a:r>
              <a:rPr lang="de-DE" b="1" dirty="0"/>
              <a:t>			Eiffelturm</a:t>
            </a:r>
          </a:p>
          <a:p>
            <a:pPr marL="0" indent="0">
              <a:buNone/>
            </a:pPr>
            <a:r>
              <a:rPr lang="de-DE" b="1" dirty="0"/>
              <a:t>			Fahrt auf der Seine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>
                <a:solidFill>
                  <a:schemeClr val="tx2"/>
                </a:solidFill>
              </a:rPr>
              <a:t>Samstag	</a:t>
            </a:r>
            <a:r>
              <a:rPr lang="de-DE" b="1" dirty="0"/>
              <a:t>:  	dt.-frz. Party (17-18 Uhr)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tx2"/>
                </a:solidFill>
              </a:rPr>
              <a:t>Sonntag</a:t>
            </a:r>
            <a:r>
              <a:rPr lang="de-DE" b="1" dirty="0"/>
              <a:t>	:	</a:t>
            </a:r>
            <a:r>
              <a:rPr lang="de-DE" b="1" i="1" dirty="0"/>
              <a:t>in den Familien</a:t>
            </a:r>
          </a:p>
          <a:p>
            <a:pPr marL="0" indent="0">
              <a:buNone/>
            </a:pPr>
            <a:r>
              <a:rPr lang="de-DE" b="1" dirty="0">
                <a:solidFill>
                  <a:schemeClr val="tx2"/>
                </a:solidFill>
              </a:rPr>
              <a:t>Montag</a:t>
            </a:r>
            <a:r>
              <a:rPr lang="de-DE" b="1" dirty="0"/>
              <a:t>	: 	</a:t>
            </a:r>
            <a:r>
              <a:rPr lang="de-DE" sz="1900" b="1" dirty="0"/>
              <a:t>Abfahrt gegen 8.15 Uhr</a:t>
            </a:r>
          </a:p>
          <a:p>
            <a:pPr marL="0" indent="0">
              <a:buNone/>
            </a:pPr>
            <a:r>
              <a:rPr lang="de-DE" sz="1900" b="1" dirty="0"/>
              <a:t>			Ankunft in Castrop-Rauxel 						gegen 16.30 Uhr am WBG - Parkplatz</a:t>
            </a:r>
          </a:p>
          <a:p>
            <a:pPr marL="0" indent="0">
              <a:buNone/>
            </a:pPr>
            <a:endParaRPr lang="de-DE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7333"/>
            <a:ext cx="1360627" cy="13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78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87858"/>
            <a:ext cx="8229600" cy="1143000"/>
          </a:xfrm>
        </p:spPr>
        <p:txBody>
          <a:bodyPr/>
          <a:lstStyle/>
          <a:p>
            <a:pPr algn="l"/>
            <a:r>
              <a:rPr lang="de-DE" i="1" dirty="0"/>
              <a:t>Allgemeine Hinweise</a:t>
            </a: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de-DE" b="1" dirty="0"/>
          </a:p>
          <a:p>
            <a:pPr>
              <a:buFontTx/>
              <a:buChar char="-"/>
            </a:pPr>
            <a:r>
              <a:rPr lang="de-DE" dirty="0"/>
              <a:t>Schüleraustausch ist eine etwas „andere“ Schulfahrt, da meist erster Aufenthalt in einer Gastfamilie in einem anderen Land: </a:t>
            </a:r>
          </a:p>
          <a:p>
            <a:pPr>
              <a:buFontTx/>
              <a:buChar char="-"/>
            </a:pPr>
            <a:r>
              <a:rPr lang="de-DE" dirty="0"/>
              <a:t>begrenzte Sprachkenntnisse und andere Umgebung können zu Beginn trotz vieler Bemühungen zu Unsicherheiten oder Heimweh etc. führen: Keine Panik, das ist ganz normal </a:t>
            </a:r>
            <a:r>
              <a:rPr lang="de-DE" dirty="0">
                <a:sym typeface="Wingdings" pitchFamily="2" charset="2"/>
              </a:rPr>
              <a:t></a:t>
            </a:r>
            <a:r>
              <a:rPr lang="de-DE" dirty="0">
                <a:effectLst/>
              </a:rPr>
              <a:t> </a:t>
            </a:r>
            <a:endParaRPr lang="de-DE" dirty="0"/>
          </a:p>
          <a:p>
            <a:pPr>
              <a:buFontTx/>
              <a:buChar char="-"/>
            </a:pPr>
            <a:r>
              <a:rPr lang="de-DE" dirty="0"/>
              <a:t>Das intensive gemeinsame Programm und die Aktivitäten geben den Schülerinnen und Schülern einen Rahmen</a:t>
            </a:r>
          </a:p>
          <a:p>
            <a:pPr>
              <a:buFontTx/>
              <a:buChar char="-"/>
            </a:pPr>
            <a:r>
              <a:rPr lang="de-DE" u="sng" dirty="0"/>
              <a:t>am Wochenende/Abend sind die Schülerinnen und Schüler in den Gastfamilien, z.T. haben die Familien gemeinsame Aktivitäten </a:t>
            </a:r>
            <a:r>
              <a:rPr lang="de-DE" u="sng" dirty="0" smtClean="0"/>
              <a:t>geplant (deutsche Schüler verlassen nicht alleine die Wohnung um ihre Freunde zu treffen)</a:t>
            </a:r>
            <a:endParaRPr lang="de-DE" u="sng" dirty="0"/>
          </a:p>
          <a:p>
            <a:pPr>
              <a:buFontTx/>
              <a:buChar char="-"/>
            </a:pPr>
            <a:r>
              <a:rPr lang="de-DE" dirty="0"/>
              <a:t>„andere Länder – andere Sitten“</a:t>
            </a:r>
          </a:p>
          <a:p>
            <a:pPr>
              <a:buFontTx/>
              <a:buChar char="-"/>
            </a:pPr>
            <a:r>
              <a:rPr lang="de-DE" dirty="0" smtClean="0"/>
              <a:t>Unsere Bitte: </a:t>
            </a:r>
            <a:r>
              <a:rPr lang="de-DE" dirty="0"/>
              <a:t>besprechen Sie diese Themen mit ihren Kindern, damit sie sowohl in der Schule als auch zu Hause auf den Aufenthalt im Ausland eingestimmt </a:t>
            </a:r>
            <a:r>
              <a:rPr lang="de-DE" dirty="0" smtClean="0"/>
              <a:t>werden, vielen Dank!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7333"/>
            <a:ext cx="1360627" cy="13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43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87858"/>
            <a:ext cx="8229600" cy="1143000"/>
          </a:xfrm>
        </p:spPr>
        <p:txBody>
          <a:bodyPr/>
          <a:lstStyle/>
          <a:p>
            <a:pPr algn="l"/>
            <a:r>
              <a:rPr lang="de-DE" i="1" dirty="0"/>
              <a:t>Allgemeine Hinweise</a:t>
            </a: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de-DE" b="1" dirty="0"/>
          </a:p>
          <a:p>
            <a:pPr>
              <a:buFontTx/>
              <a:buChar char="-"/>
            </a:pPr>
            <a:r>
              <a:rPr lang="de-DE" dirty="0"/>
              <a:t>Bitte denken Sie an eine kleine Aufmerksamkeit als </a:t>
            </a:r>
            <a:r>
              <a:rPr lang="de-DE" b="1" dirty="0"/>
              <a:t>Mitbringsel,</a:t>
            </a:r>
            <a:r>
              <a:rPr lang="de-DE" dirty="0"/>
              <a:t> z.B. Schokolade, deutscher Wein/Bier/Schnaps, etwas aus </a:t>
            </a:r>
            <a:r>
              <a:rPr lang="de-DE" dirty="0" smtClean="0"/>
              <a:t>Castrop-Rauxel</a:t>
            </a:r>
          </a:p>
          <a:p>
            <a:pPr marL="0" indent="0">
              <a:buNone/>
            </a:pPr>
            <a:endParaRPr lang="de-DE" dirty="0"/>
          </a:p>
          <a:p>
            <a:pPr>
              <a:buFontTx/>
              <a:buChar char="-"/>
            </a:pPr>
            <a:r>
              <a:rPr lang="de-DE" dirty="0"/>
              <a:t>Bitte denken Sie daran Ihrem Kind die </a:t>
            </a:r>
            <a:r>
              <a:rPr lang="de-DE" b="1" dirty="0"/>
              <a:t>Krankenversicherungskarte </a:t>
            </a:r>
            <a:r>
              <a:rPr lang="de-DE" dirty="0"/>
              <a:t>mitzugeben (nicht notwendig, wenn privat versichert): im Krankheitsfalle ist es völlig unproblematisch in Frankreich einen Arzt aufzusuchen (keine Sorge)</a:t>
            </a:r>
          </a:p>
          <a:p>
            <a:pPr>
              <a:buFontTx/>
              <a:buChar char="-"/>
            </a:pPr>
            <a:endParaRPr lang="de-DE" dirty="0"/>
          </a:p>
          <a:p>
            <a:pPr>
              <a:buFontTx/>
              <a:buChar char="-"/>
            </a:pPr>
            <a:r>
              <a:rPr lang="de-DE" dirty="0"/>
              <a:t>Da wir mit einem kleineren Bus fahren, wäre es schön, wenn die Schülerinnen/Schüler möglichst eine </a:t>
            </a:r>
            <a:r>
              <a:rPr lang="de-DE" b="1" dirty="0"/>
              <a:t>Reisetasche</a:t>
            </a:r>
            <a:r>
              <a:rPr lang="de-DE" dirty="0"/>
              <a:t> bzw. einen Koffer mitnehmen, den sie selber tragen können (ca. 5 min Fußweg vom Busparkplatz zum Treffpunkt der Familien</a:t>
            </a:r>
            <a:r>
              <a:rPr lang="de-DE" dirty="0" smtClean="0"/>
              <a:t>).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7333"/>
            <a:ext cx="1360627" cy="13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42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87858"/>
            <a:ext cx="8229600" cy="1143000"/>
          </a:xfrm>
        </p:spPr>
        <p:txBody>
          <a:bodyPr/>
          <a:lstStyle/>
          <a:p>
            <a:pPr algn="l"/>
            <a:r>
              <a:rPr lang="de-DE" i="1" dirty="0"/>
              <a:t>Allgemeine Hinweise</a:t>
            </a:r>
          </a:p>
        </p:txBody>
      </p:sp>
      <p:sp>
        <p:nvSpPr>
          <p:cNvPr id="3" name="Untertite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Wir bedanken uns ganz </a:t>
            </a:r>
            <a:r>
              <a:rPr lang="de-DE" b="1" dirty="0" smtClean="0"/>
              <a:t>herzlich </a:t>
            </a:r>
            <a:r>
              <a:rPr lang="de-DE" b="1" dirty="0"/>
              <a:t>für </a:t>
            </a:r>
          </a:p>
          <a:p>
            <a:pPr marL="0" indent="0">
              <a:buNone/>
            </a:pPr>
            <a:r>
              <a:rPr lang="de-DE" b="1" dirty="0"/>
              <a:t>Ihre Bereitschaft, </a:t>
            </a:r>
            <a:r>
              <a:rPr lang="de-DE" b="1" dirty="0" smtClean="0"/>
              <a:t>am </a:t>
            </a:r>
            <a:r>
              <a:rPr lang="de-DE" b="1" dirty="0"/>
              <a:t>Austausch teilzunehmen.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b="1" dirty="0"/>
              <a:t>Für weitere Fragen stehen wir gerne  zur Verfügung (Kontaktdaten siehe Infobrief)</a:t>
            </a:r>
          </a:p>
          <a:p>
            <a:pPr marL="0" indent="0">
              <a:buNone/>
            </a:pPr>
            <a:endParaRPr lang="de-DE" b="1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7333"/>
            <a:ext cx="1360627" cy="132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7457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Bildschirmpräsentation (4:3)</PresentationFormat>
  <Paragraphs>48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Larissa</vt:lpstr>
      <vt:lpstr>Frankreichaustausch</vt:lpstr>
      <vt:lpstr>Frankreichaustausch</vt:lpstr>
      <vt:lpstr>Programm</vt:lpstr>
      <vt:lpstr>Programm</vt:lpstr>
      <vt:lpstr>Programm</vt:lpstr>
      <vt:lpstr>Allgemeine Hinweise</vt:lpstr>
      <vt:lpstr>Allgemeine Hinweise</vt:lpstr>
      <vt:lpstr>Allgemeine Hinweise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Frankreichaustausch</dc:title>
  <dc:creator>Koordinator</dc:creator>
  <cp:lastModifiedBy>Nase</cp:lastModifiedBy>
  <cp:revision>5</cp:revision>
  <cp:lastPrinted>2018-09-13T14:44:50Z</cp:lastPrinted>
  <dcterms:created xsi:type="dcterms:W3CDTF">2018-09-13T14:24:52Z</dcterms:created>
  <dcterms:modified xsi:type="dcterms:W3CDTF">2019-08-31T14:30:21Z</dcterms:modified>
</cp:coreProperties>
</file>